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</p:sldIdLst>
  <p:sldSz cy="5143500" cx="9144000"/>
  <p:notesSz cx="6858000" cy="9144000"/>
  <p:embeddedFontLst>
    <p:embeddedFont>
      <p:font typeface="Raleway"/>
      <p:regular r:id="rId111"/>
      <p:bold r:id="rId112"/>
      <p:italic r:id="rId113"/>
      <p:boldItalic r:id="rId114"/>
    </p:embeddedFont>
    <p:embeddedFont>
      <p:font typeface="Lato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Lato-boldItalic.fntdata"/><Relationship Id="rId117" Type="http://schemas.openxmlformats.org/officeDocument/2006/relationships/font" Target="fonts/Lato-italic.fntdata"/><Relationship Id="rId116" Type="http://schemas.openxmlformats.org/officeDocument/2006/relationships/font" Target="fonts/Lato-bold.fntdata"/><Relationship Id="rId115" Type="http://schemas.openxmlformats.org/officeDocument/2006/relationships/font" Target="fonts/Lato-regular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aleway-boldItalic.fntdata"/><Relationship Id="rId18" Type="http://schemas.openxmlformats.org/officeDocument/2006/relationships/slide" Target="slides/slide13.xml"/><Relationship Id="rId113" Type="http://schemas.openxmlformats.org/officeDocument/2006/relationships/font" Target="fonts/Raleway-italic.fntdata"/><Relationship Id="rId112" Type="http://schemas.openxmlformats.org/officeDocument/2006/relationships/font" Target="fonts/Raleway-bold.fntdata"/><Relationship Id="rId111" Type="http://schemas.openxmlformats.org/officeDocument/2006/relationships/font" Target="fonts/Raleway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1d4c7f3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1d4c7f3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c84aab69f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c84aab69f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1d4c7f31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71d4c7f31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8c8525c8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c8c8525c8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c8c8525c8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c8c8525c8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c8c8525c8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c8c8525c8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8c8525c8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8c8525c8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5834affb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5834affb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1d4c7f31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1d4c7f31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1d4c7f31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1d4c7f31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5834affb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5834affb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5834aff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5834aff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5834affb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5834affb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5834affb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5834affb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4277d8b4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4277d8b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5834aff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5834aff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1d4c7f31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1d4c7f31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5834affb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5834affb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5834affb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5834affb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5834affb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5834affb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1d4c7f31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1d4c7f31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1d4c7f31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1d4c7f31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5834affb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5834affb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1d4c7f31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1d4c7f31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1d4c7f31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1d4c7f31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5834affb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5834affb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5834affb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5834affb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1d4c7f31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1d4c7f31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5834affb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5834affb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5834affb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5834affb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5834affb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5834affb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5834affb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5834affb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5834affb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5834affb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5834affb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5834affb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5834affb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c5834affb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5834affb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5834affb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4277d8b4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4277d8b4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1d4c7f31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1d4c7f31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1d4c7f31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1d4c7f31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1d4c7f31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1d4c7f31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5f21d0e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5f21d0e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5f21d0e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5f21d0e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5f21d0e0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5f21d0e0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5f21d0e0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5f21d0e0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1d4c7f31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1d4c7f31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469f3ce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469f3ce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469f3ce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c469f3ce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469f3cea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469f3cea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6e21777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6e21777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1d4c7f31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1d4c7f31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6e21777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c6e21777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6e21777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6e21777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84aab69f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84aab69f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1d4c7f31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1d4c7f31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8c8525c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8c8525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6e21777f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c6e21777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c6e21777f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c6e21777f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6e21777f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6e21777f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6e21777f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6e21777f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8c8525c8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8c8525c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1d4c7f31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1d4c7f31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80a878e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80a878e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c80a878ef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c80a878e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80a878ef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80a878ef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80a878ef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80a878ef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80a878ef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80a878ef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80a878ef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80a878ef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80a878ef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80a878ef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80a878ef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80a878ef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80a878ef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80a878ef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c80a878ef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c80a878ef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1d4c7f3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1d4c7f3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c80a878ef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c80a878ef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80a878ef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c80a878ef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c80a878ef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c80a878ef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c80a878ef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c80a878ef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c80a878ef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c80a878ef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c84aab69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c84aab69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84aab69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c84aab69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1d4c7f31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71d4c7f31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1d4c7f319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1d4c7f31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c84aab69f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c84aab69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1d4c7f31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1d4c7f31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c84aab69f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c84aab69f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c84aab69f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c84aab69f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c84aab69f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c84aab69f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71d4c7f31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71d4c7f31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c84aab69f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c84aab69f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c84aab69f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c84aab69f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c84aab69f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c84aab69f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84aab69f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84aab69f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c84aab69f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c84aab69f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84aab69f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c84aab69f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1d4c7f31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1d4c7f31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c84aab69f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c84aab69f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c84aab69f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c84aab69f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c84aab69f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c84aab69f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c84aab69f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c84aab69f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c84aab69f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c84aab69f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c84aab69f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c84aab69f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84aab69f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84aab69f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84aab69f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84aab69f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c84aab69f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c84aab69f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c84aab69f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c84aab69f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etbootstrap.com/docs/5.0/layout/containers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getbootstrap.com/docs/5.0/components/tooltips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etbootstrap.com/docs/5.0/examples/sign-in/" TargetMode="External"/><Relationship Id="rId4" Type="http://schemas.openxmlformats.org/officeDocument/2006/relationships/image" Target="../media/image1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getbootstrap.com/docs/5.0/examples/album/" TargetMode="External"/><Relationship Id="rId4" Type="http://schemas.openxmlformats.org/officeDocument/2006/relationships/image" Target="../media/image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getbootstrap.com/docs/5.0/examples/dashboard/" TargetMode="External"/><Relationship Id="rId4" Type="http://schemas.openxmlformats.org/officeDocument/2006/relationships/image" Target="../media/image1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getbootstrap.com/docs/5.0/examples/carousel/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etbootstrap.com/docs/5.0/layout/gri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getbootstrap.com/" TargetMode="External"/><Relationship Id="rId4" Type="http://schemas.openxmlformats.org/officeDocument/2006/relationships/hyperlink" Target="https://tailwindcss.com/" TargetMode="External"/><Relationship Id="rId5" Type="http://schemas.openxmlformats.org/officeDocument/2006/relationships/hyperlink" Target="http://www.material-ui.com/" TargetMode="External"/><Relationship Id="rId6" Type="http://schemas.openxmlformats.org/officeDocument/2006/relationships/hyperlink" Target="http://semantic-ui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etbootstrap.com/docs/5.0/content/reboot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etbootstrap.com/docs/5.0/content/typography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etbootstrap.com/docs/5.0/content/image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etbootstrap.com/docs/5.0/content/tables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etbootstrap.com/docs/5.0/content/figure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etbootstrap.com/docs/5.0/helpers/clearfix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etbootstrap.com/docs/5.0/helpers/colored-links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etbootstrap.com/docs/5.0/helpers/ratio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etbootstrap.com/docs/5.0/helpers/position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etbootstrap.com/docs/5.0/helpers/stretched-link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etbootstrap.com/docs/5.0/helpers/text-truncation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etbootstrap.com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etbootstrap.com/docs/5.0/utilities/background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etbootstrap.com/docs/5.0/utilities/borders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etbootstrap.com/docs/5.0/utilities/colors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etbootstrap.com/docs/5.0/utilities/display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etbootstrap.com/docs/5.0/utilities/flex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etbootstrap.com/docs/5.0/utilities/float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etbootstrap.com/docs/5.0/utilities/overflow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etbootstrap.com/docs/5.0/utilities/position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etbootstrap.com/docs/5.0/getting-started/introduction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etbootstrap.com/docs/5.0/utilities/shadows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etbootstrap.com/docs/5.0/utilities/sizing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etbootstrap.com/docs/5.0/utilities/spacing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etbootstrap.com/docs/5.0/utilities/text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etbootstrap.com/docs/5.0/utilities/vertical-align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etbootstrap.com/docs/5.0/utilities/visibility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arketplace.visualstudio.com/items?itemName=HansUXdev.bootstrap5-snippets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etbootstrap.com/docs/5.0/forms/form-control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etbootstrap.com/docs/5.0/forms/select/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etbootstrap.com/docs/5.0/forms/checks-radios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necolas.github.io/normalize.css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getbootstrap.com/docs/5.0/forms/range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etbootstrap.com/docs/5.0/forms/input-group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etbootstrap.com/docs/5.0/forms/floating-labels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etbootstrap.com/docs/5.0/forms/layout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etbootstrap.com/docs/5.0/forms/validation/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etbootstrap.com/docs/5.0/examples/checkout/" TargetMode="External"/><Relationship Id="rId4" Type="http://schemas.openxmlformats.org/officeDocument/2006/relationships/image" Target="../media/image1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etbootstrap.com/docs/5.0/components/accordio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etbootstrap.com/docs/5.0/components/alerts/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etbootstrap.com/docs/5.0/components/badge/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etbootstrap.com/docs/5.0/components/breadcrumb/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etbootstrap.com/docs/5.0/components/buttons/" TargetMode="External"/><Relationship Id="rId4" Type="http://schemas.openxmlformats.org/officeDocument/2006/relationships/image" Target="../media/image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etbootstrap.com/docs/5.0/components/button-group/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etbootstrap.com/docs/5.0/components/card/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etbootstrap.com/docs/5.0/components/carousel/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etbootstrap.com/docs/5.0/components/close-button/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etbootstrap.com/docs/5.0/components/collapse/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etbootstrap.com/docs/5.0/components/dropdown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etbootstrap.com/docs/5.0/layout/breakpoints/" TargetMode="External"/><Relationship Id="rId4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etbootstrap.com/docs/5.0/components/list-group/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getbootstrap.com/docs/5.0/components/modal/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etbootstrap.com/docs/5.0/components/navs-tabs/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etbootstrap.com/docs/5.0/components/navbar/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getbootstrap.com/docs/5.0/components/pagination/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getbootstrap.com/docs/5.0/components/popovers/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getbootstrap.com/docs/5.0/components/progress/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getbootstrap.com/docs/5.0/components/scrollspy/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getbootstrap.com/docs/5.0/components/spinners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getbootstrap.com/docs/5.0/components/toas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Bootstrap v5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江舜智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Container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https://getbootstrap.com/docs/5.0/layout/containers/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為 bootstrap layout 的</a:t>
            </a:r>
            <a:r>
              <a:rPr lang="zh-TW"/>
              <a:t>基礎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可以選擇 .container 或 .container-fluid 設定內容是否居中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.container-{breakpoint} 可以設定在哪個解析度下把寬度變為 100%</a:t>
            </a:r>
            <a:endParaRPr/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Tooltips</a:t>
            </a:r>
            <a:endParaRPr/>
          </a:p>
        </p:txBody>
      </p:sp>
      <p:sp>
        <p:nvSpPr>
          <p:cNvPr id="794" name="Google Shape;794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https://getbootstrap.com/docs/5.0/components/tooltips/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sp>
        <p:nvSpPr>
          <p:cNvPr id="795" name="Google Shape;795;p1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1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</a:t>
            </a:r>
            <a:endParaRPr/>
          </a:p>
        </p:txBody>
      </p:sp>
      <p:sp>
        <p:nvSpPr>
          <p:cNvPr id="801" name="Google Shape;801;p1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登入介面</a:t>
            </a:r>
            <a:endParaRPr/>
          </a:p>
        </p:txBody>
      </p:sp>
      <p:sp>
        <p:nvSpPr>
          <p:cNvPr id="807" name="Google Shape;807;p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808" name="Google Shape;808;p114"/>
          <p:cNvSpPr txBox="1"/>
          <p:nvPr>
            <p:ph idx="1" type="body"/>
          </p:nvPr>
        </p:nvSpPr>
        <p:spPr>
          <a:xfrm>
            <a:off x="729450" y="2078875"/>
            <a:ext cx="366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https://getbootstrap.com/docs/5.0/examples/sign-in/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823" y="542400"/>
            <a:ext cx="4470399" cy="42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相簿</a:t>
            </a:r>
            <a:endParaRPr/>
          </a:p>
        </p:txBody>
      </p:sp>
      <p:sp>
        <p:nvSpPr>
          <p:cNvPr id="815" name="Google Shape;815;p1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816" name="Google Shape;816;p115"/>
          <p:cNvSpPr txBox="1"/>
          <p:nvPr>
            <p:ph idx="1" type="body"/>
          </p:nvPr>
        </p:nvSpPr>
        <p:spPr>
          <a:xfrm>
            <a:off x="729450" y="2078875"/>
            <a:ext cx="366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https://getbootstrap.com/docs/5.0/examples/album/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7" name="Google Shape;81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76150"/>
            <a:ext cx="4145921" cy="25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儀錶板</a:t>
            </a:r>
            <a:endParaRPr/>
          </a:p>
        </p:txBody>
      </p:sp>
      <p:sp>
        <p:nvSpPr>
          <p:cNvPr id="823" name="Google Shape;823;p1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824" name="Google Shape;824;p116"/>
          <p:cNvSpPr txBox="1"/>
          <p:nvPr>
            <p:ph idx="1" type="body"/>
          </p:nvPr>
        </p:nvSpPr>
        <p:spPr>
          <a:xfrm>
            <a:off x="729450" y="2078875"/>
            <a:ext cx="366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https://getbootstrap.com/docs/5.0/examples/dashboard/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4950"/>
            <a:ext cx="4145921" cy="25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Carosel</a:t>
            </a:r>
            <a:endParaRPr/>
          </a:p>
        </p:txBody>
      </p:sp>
      <p:sp>
        <p:nvSpPr>
          <p:cNvPr id="831" name="Google Shape;831;p1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832" name="Google Shape;832;p117"/>
          <p:cNvSpPr txBox="1"/>
          <p:nvPr>
            <p:ph idx="1" type="body"/>
          </p:nvPr>
        </p:nvSpPr>
        <p:spPr>
          <a:xfrm>
            <a:off x="729450" y="2078875"/>
            <a:ext cx="366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https://getbootstrap.com/docs/5.0/examples/carousel/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3" name="Google Shape;83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475" y="1369350"/>
            <a:ext cx="4145921" cy="25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Container</a:t>
            </a:r>
            <a:endParaRPr/>
          </a:p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727726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Grid System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https://getbootstrap.com/docs/5.0/layout/grid/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使用 flexbox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需要用 .row 包起來，不然會沒辦法變 flex 元素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使用 .col 會自動平均分配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.col-n 後面帶數字可以調整比例(1~12)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完整的寫法為 .col-{breakpoint}-{grid width}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用 col-{breakpoint}-auto 可以讓寬度跟內容一樣</a:t>
            </a:r>
            <a:endParaRPr/>
          </a:p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Grid System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將頁面切為 12 等分，數字為 (n/12)*100 % 的意思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breakpoint 有 sm, md, lg, xl，如果有設定的話，則在邊界值以上會吃該設定，邊界值以下則會回歸原本的預設屬性，在 grid system 之下的話則是會變成 100% 的寬度</a:t>
            </a:r>
            <a:endParaRPr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Row columns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使用 .row-cols-* 可以決定一列有幾欄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.row-cols-auto 會維持原本設定的寬度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也可以搭配 breakpoints</a:t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分割數</a:t>
            </a:r>
            <a:endParaRPr/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729450" y="1853850"/>
            <a:ext cx="555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class="container"&gt;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&lt;div class="row row-cols-2"&gt;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與內容等寬</a:t>
            </a:r>
            <a:endParaRPr/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729450" y="1853850"/>
            <a:ext cx="555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class="container"&gt;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&lt;div class="row row-cols-auto"&gt;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RWD</a:t>
            </a:r>
            <a:endParaRPr/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729450" y="1853850"/>
            <a:ext cx="555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class="container"&gt;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&lt;div class="row row-cols-1 row-cols-sm-2 row-cols-md-4"&gt;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class="col"&gt;Column&lt;/div&gt;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製作如下排版的版型</a:t>
            </a:r>
            <a:endParaRPr/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878150" y="1872125"/>
            <a:ext cx="7688700" cy="30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30"/>
          <p:cNvCxnSpPr/>
          <p:nvPr/>
        </p:nvCxnSpPr>
        <p:spPr>
          <a:xfrm>
            <a:off x="886550" y="2923975"/>
            <a:ext cx="767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0"/>
          <p:cNvCxnSpPr/>
          <p:nvPr/>
        </p:nvCxnSpPr>
        <p:spPr>
          <a:xfrm>
            <a:off x="886550" y="4448700"/>
            <a:ext cx="767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0"/>
          <p:cNvCxnSpPr/>
          <p:nvPr/>
        </p:nvCxnSpPr>
        <p:spPr>
          <a:xfrm>
            <a:off x="5963750" y="2933625"/>
            <a:ext cx="0" cy="15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0"/>
          <p:cNvSpPr txBox="1"/>
          <p:nvPr/>
        </p:nvSpPr>
        <p:spPr>
          <a:xfrm>
            <a:off x="1003625" y="1958975"/>
            <a:ext cx="10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header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994000" y="4477650"/>
            <a:ext cx="10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footer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1061550" y="3049425"/>
            <a:ext cx="10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main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6137500" y="3049425"/>
            <a:ext cx="10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aside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巢狀結構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巢狀結構下，是以容器為計算寬度比例的單位</a:t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496875"/>
            <a:ext cx="5878898" cy="6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UI Framework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藉由定義一些常用的元素，讓開發者不用重新撰寫 UI 元素的定義的工具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Bootstrap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http://getbootstrap.com/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Tailwindcss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https://tailwindcss.com/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Meterial-UI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http://www.material-ui.com/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Semantic UI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http://semantic-ui.com/</a:t>
            </a:r>
            <a:endParaRPr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間距</a:t>
            </a:r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預設的欄位間距為 1.5rem(24px)，可以利用 bs 的預設 class 來調整大小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規則為 g-* 數字為 0~5 大小規則為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0: 0,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1: $spacer * .25,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2: $spacer * .5,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3: $spacer,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4: $spacer * 1.5,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5: $spacer * 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可以設定 gx-* 或 gy-* 指定是水平或垂直軸的間距</a:t>
            </a:r>
            <a:endParaRPr/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endParaRPr/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729450" y="1853850"/>
            <a:ext cx="5558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class="container overflow-hidden"&gt;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&lt;div class="row gx-5"&gt;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 &lt;div class="p-3 border bg-light"&gt;Custom column padding&lt;/div&gt;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&lt;div class="col"&gt;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  &lt;div class="p-3 border bg-light"&gt;Custom column padding&lt;/div&gt;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z-index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一些預設會跟 z-index 有關的元件的 z-index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$zindex-dropdown:                   1000;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$zindex-sticky:                     1020;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$zindex-fixed:                      1030;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$zindex-modal-backdrop:             1040;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$zindex-modal:                      1050;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$zindex-popover:                    1060;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$zindex-tooltip:                    1070;</a:t>
            </a:r>
            <a:endParaRPr/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779600" y="212012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基本的樣式設定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可以套用 reboots.css 取代 normalize.css 與 reset.css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reboot 後的基本樣式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https://getbootstrap.com/docs/5.0/content/reboot/</a:t>
            </a:r>
            <a:endParaRPr/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Typography</a:t>
            </a:r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https://getbootstrap.com/docs/5.0/content/typography/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h1~h6 </a:t>
            </a:r>
            <a:r>
              <a:rPr lang="zh-TW"/>
              <a:t>語意與 classs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比 h1 更大的字- display 系列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其他預設的文字相關樣式</a:t>
            </a:r>
            <a:endParaRPr/>
          </a:p>
        </p:txBody>
      </p:sp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Images</a:t>
            </a:r>
            <a:endParaRPr/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https://getbootstrap.com/docs/5.0/content/images/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套上 .img-fluid 這個 class 就可以讓圖片有 RWD 的效果(主要為寬度隨容器改變)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img-thumbnail 樣式</a:t>
            </a:r>
            <a:endParaRPr/>
          </a:p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Tables</a:t>
            </a:r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https://getbootstrap.com/docs/5.0/content/tables/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表格加上 .table 的 class 就可以有基本的表格樣式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可以視需求加上樣式，bootstrap 已有模組化，例如：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.table-bordered: 讓表格有邊框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.table-hover: 讓表格 hover 的樣式不一樣</a:t>
            </a:r>
            <a:endParaRPr/>
          </a:p>
        </p:txBody>
      </p: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Tables</a:t>
            </a:r>
            <a:endParaRPr/>
          </a:p>
        </p:txBody>
      </p:sp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RWD </a:t>
            </a:r>
            <a:r>
              <a:rPr lang="zh-TW"/>
              <a:t>表格- table-responsive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套用後表格就不會超出頁面的寬度</a:t>
            </a:r>
            <a:endParaRPr/>
          </a:p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Figures</a:t>
            </a:r>
            <a:endParaRPr/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https://getbootstrap.com/docs/5.0/content/figures/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figure 成套的預設樣式使用</a:t>
            </a:r>
            <a:endParaRPr/>
          </a:p>
        </p:txBody>
      </p:sp>
      <p:sp>
        <p:nvSpPr>
          <p:cNvPr id="292" name="Google Shape;292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Bootstrap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目前最多人應用的 UI Framework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延伸的 plugin 很多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目前為 v5.x 版，必須要支援 flex 的瀏覽器才能正常顯示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Helps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clearfix</a:t>
            </a:r>
            <a:endParaRPr/>
          </a:p>
        </p:txBody>
      </p:sp>
      <p:sp>
        <p:nvSpPr>
          <p:cNvPr id="304" name="Google Shape;304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https://getbootstrap.com/docs/5.0/helpers/clearfix/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 Links</a:t>
            </a:r>
            <a:endParaRPr/>
          </a:p>
        </p:txBody>
      </p:sp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https://getbootstrap.com/docs/5.0/helpers/colored-links/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連結顏色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以 link-* 來修改連結的顏色</a:t>
            </a:r>
            <a:endParaRPr/>
          </a:p>
        </p:txBody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</a:t>
            </a:r>
            <a:endParaRPr/>
          </a:p>
        </p:txBody>
      </p:sp>
      <p:sp>
        <p:nvSpPr>
          <p:cNvPr id="318" name="Google Shape;318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bootstrap </a:t>
            </a:r>
            <a:r>
              <a:rPr lang="zh-TW"/>
              <a:t>預設的顏色規則</a:t>
            </a:r>
            <a:endParaRPr/>
          </a:p>
        </p:txBody>
      </p:sp>
      <p:sp>
        <p:nvSpPr>
          <p:cNvPr id="319" name="Google Shape;319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450" y="171275"/>
            <a:ext cx="1763425" cy="480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Ratio</a:t>
            </a:r>
            <a:endParaRPr/>
          </a:p>
        </p:txBody>
      </p:sp>
      <p:sp>
        <p:nvSpPr>
          <p:cNvPr id="326" name="Google Shape;326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https://getbootstrap.com/docs/5.0/helpers/ratio/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設定等比例縮放的區塊</a:t>
            </a:r>
            <a:endParaRPr/>
          </a:p>
        </p:txBody>
      </p:sp>
      <p:sp>
        <p:nvSpPr>
          <p:cNvPr id="327" name="Google Shape;327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8" name="Google Shape;328;p46"/>
          <p:cNvSpPr txBox="1"/>
          <p:nvPr/>
        </p:nvSpPr>
        <p:spPr>
          <a:xfrm>
            <a:off x="729450" y="2686075"/>
            <a:ext cx="555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class="ratio ratio-4x3"&gt;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&lt;div&gt;4x3&lt;/div&gt;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Ratio</a:t>
            </a:r>
            <a:endParaRPr/>
          </a:p>
        </p:txBody>
      </p:sp>
      <p:sp>
        <p:nvSpPr>
          <p:cNvPr id="334" name="Google Shape;334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將變數帶入 style，--bs-aspect-ratio 可以設定區塊的比例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6" name="Google Shape;336;p47"/>
          <p:cNvSpPr txBox="1"/>
          <p:nvPr/>
        </p:nvSpPr>
        <p:spPr>
          <a:xfrm>
            <a:off x="729450" y="2480075"/>
            <a:ext cx="555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class="ratio" style="--bs-aspect-ratio: 50%;"&gt;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&lt;div&gt;2x1&lt;/div&gt;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Position</a:t>
            </a:r>
            <a:endParaRPr/>
          </a:p>
        </p:txBody>
      </p:sp>
      <p:sp>
        <p:nvSpPr>
          <p:cNvPr id="342" name="Google Shape;342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https://getbootstrap.com/docs/5.0/helpers/position/</a:t>
            </a:r>
            <a:endParaRPr/>
          </a:p>
        </p:txBody>
      </p:sp>
      <p:sp>
        <p:nvSpPr>
          <p:cNvPr id="343" name="Google Shape;343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Stretched link</a:t>
            </a:r>
            <a:endParaRPr/>
          </a:p>
        </p:txBody>
      </p:sp>
      <p:sp>
        <p:nvSpPr>
          <p:cNvPr id="349" name="Google Shape;349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https://getbootstrap.com/docs/5.0/helpers/stretched-link/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.stretched-link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透過偽元素製作一個放大範圍的連結區域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記得造設定 position: relative 來定義範圍</a:t>
            </a:r>
            <a:endParaRPr/>
          </a:p>
        </p:txBody>
      </p:sp>
      <p:sp>
        <p:nvSpPr>
          <p:cNvPr id="350" name="Google Shape;350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 truncation</a:t>
            </a:r>
            <a:endParaRPr/>
          </a:p>
        </p:txBody>
      </p:sp>
      <p:sp>
        <p:nvSpPr>
          <p:cNvPr id="356" name="Google Shape;356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https://getbootstrap.com/docs/5.0/helpers/text-truncation/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.text-truncate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透過這個樣式直接設定單行裁掉文字的樣式</a:t>
            </a:r>
            <a:endParaRPr/>
          </a:p>
        </p:txBody>
      </p:sp>
      <p:sp>
        <p:nvSpPr>
          <p:cNvPr id="357" name="Google Shape;357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Utilities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至官網下載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使用 cdn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&lt;link href="https://cdn.jsdelivr.net/npm/bootstrap@5.0.0-beta2/dist/css/bootstrap.min.css" rel="stylesheet" integrity="sha384-BmbxuPwQa2lc/FVzBcNJ7UAyJxM6wuqIj61tLrc4wSX0szH/Ev+nYRRuWlolflfl" crossorigin="anonymous"&gt;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Utilities</a:t>
            </a:r>
            <a:endParaRPr/>
          </a:p>
        </p:txBody>
      </p:sp>
      <p:sp>
        <p:nvSpPr>
          <p:cNvPr id="369" name="Google Shape;369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一些排版時常用的樣式就可以不用自己寫了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例如：position: relative, display: flex… 等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Background</a:t>
            </a:r>
            <a:endParaRPr/>
          </a:p>
        </p:txBody>
      </p:sp>
      <p:sp>
        <p:nvSpPr>
          <p:cNvPr id="376" name="Google Shape;376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https://getbootstrap.com/docs/5.0/utilities/background/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設定背景顏色</a:t>
            </a:r>
            <a:endParaRPr/>
          </a:p>
        </p:txBody>
      </p:sp>
      <p:sp>
        <p:nvSpPr>
          <p:cNvPr id="377" name="Google Shape;377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Borders</a:t>
            </a:r>
            <a:endParaRPr/>
          </a:p>
        </p:txBody>
      </p:sp>
      <p:sp>
        <p:nvSpPr>
          <p:cNvPr id="383" name="Google Shape;383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https://getbootstrap.com/docs/5.0/utilities/borders/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設定邊框</a:t>
            </a:r>
            <a:endParaRPr/>
          </a:p>
        </p:txBody>
      </p:sp>
      <p:sp>
        <p:nvSpPr>
          <p:cNvPr id="384" name="Google Shape;384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colors</a:t>
            </a:r>
            <a:endParaRPr/>
          </a:p>
        </p:txBody>
      </p:sp>
      <p:sp>
        <p:nvSpPr>
          <p:cNvPr id="390" name="Google Shape;390;p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https://getbootstrap.com/docs/5.0/utilities/colors/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bootstrap 的顏色</a:t>
            </a:r>
            <a:endParaRPr/>
          </a:p>
        </p:txBody>
      </p:sp>
      <p:sp>
        <p:nvSpPr>
          <p:cNvPr id="391" name="Google Shape;391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Display</a:t>
            </a:r>
            <a:endParaRPr/>
          </a:p>
        </p:txBody>
      </p:sp>
      <p:sp>
        <p:nvSpPr>
          <p:cNvPr id="397" name="Google Shape;397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https://getbootstrap.com/docs/5.0/utilities/display/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設定 display 屬性，可以搭配 break points 製作 RWD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在電腦版才看得到的區塊</a:t>
            </a:r>
            <a:endParaRPr/>
          </a:p>
        </p:txBody>
      </p:sp>
      <p:sp>
        <p:nvSpPr>
          <p:cNvPr id="398" name="Google Shape;398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9" name="Google Shape;399;p56"/>
          <p:cNvSpPr txBox="1"/>
          <p:nvPr/>
        </p:nvSpPr>
        <p:spPr>
          <a:xfrm>
            <a:off x="1178300" y="2780225"/>
            <a:ext cx="555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class="d-lg-none"&gt;hide on lg and wider screens&lt;/div&gt;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class="d-none d-lg-block"&gt;hide on screens smaller than lg&lt;/div&gt;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Flex</a:t>
            </a:r>
            <a:endParaRPr/>
          </a:p>
        </p:txBody>
      </p:sp>
      <p:sp>
        <p:nvSpPr>
          <p:cNvPr id="405" name="Google Shape;405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https://getbootstrap.com/docs/5.0/utilities/flex/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使用 .d-flex 就可以套 flex 排版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一些編排方式都有設定成 class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例如：justify-content: center -&gt; .justify-content-center</a:t>
            </a:r>
            <a:endParaRPr/>
          </a:p>
        </p:txBody>
      </p:sp>
      <p:sp>
        <p:nvSpPr>
          <p:cNvPr id="406" name="Google Shape;406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Flex</a:t>
            </a:r>
            <a:endParaRPr/>
          </a:p>
        </p:txBody>
      </p:sp>
      <p:sp>
        <p:nvSpPr>
          <p:cNvPr id="412" name="Google Shape;412;p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justify content類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align items 類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.flex-fill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.flex-grow-* 和 .flex-shrink-*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align content 類</a:t>
            </a:r>
            <a:endParaRPr/>
          </a:p>
        </p:txBody>
      </p:sp>
      <p:sp>
        <p:nvSpPr>
          <p:cNvPr id="413" name="Google Shape;413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float</a:t>
            </a:r>
            <a:endParaRPr/>
          </a:p>
        </p:txBody>
      </p:sp>
      <p:sp>
        <p:nvSpPr>
          <p:cNvPr id="419" name="Google Shape;419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https://getbootstrap.com/docs/5.0/utilities/float/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記得要搭配 .clearfix</a:t>
            </a:r>
            <a:endParaRPr/>
          </a:p>
        </p:txBody>
      </p:sp>
      <p:sp>
        <p:nvSpPr>
          <p:cNvPr id="420" name="Google Shape;420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overflow</a:t>
            </a:r>
            <a:endParaRPr/>
          </a:p>
        </p:txBody>
      </p:sp>
      <p:sp>
        <p:nvSpPr>
          <p:cNvPr id="426" name="Google Shape;426;p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https://getbootstrap.com/docs/5.0/utilities/overflow/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設定 overflow 屬性</a:t>
            </a:r>
            <a:endParaRPr/>
          </a:p>
        </p:txBody>
      </p:sp>
      <p:sp>
        <p:nvSpPr>
          <p:cNvPr id="427" name="Google Shape;427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position</a:t>
            </a:r>
            <a:endParaRPr/>
          </a:p>
        </p:txBody>
      </p:sp>
      <p:sp>
        <p:nvSpPr>
          <p:cNvPr id="433" name="Google Shape;433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https://getbootstrap.com/docs/5.0/utilities/position/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設定 position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可以搭配 top, bottom, start, end 和 0, 50%, 100% 設定位置</a:t>
            </a:r>
            <a:endParaRPr/>
          </a:p>
        </p:txBody>
      </p:sp>
      <p:sp>
        <p:nvSpPr>
          <p:cNvPr id="434" name="Google Shape;434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Template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https://getbootstrap.com/docs/5.0/getting-started/introduction/</a:t>
            </a:r>
            <a:endParaRPr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shadows</a:t>
            </a:r>
            <a:endParaRPr/>
          </a:p>
        </p:txBody>
      </p:sp>
      <p:sp>
        <p:nvSpPr>
          <p:cNvPr id="440" name="Google Shape;440;p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https://getbootstrap.com/docs/5.0/utilities/shadows/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設定陰影，有數種大小可以選擇</a:t>
            </a:r>
            <a:endParaRPr/>
          </a:p>
        </p:txBody>
      </p:sp>
      <p:sp>
        <p:nvSpPr>
          <p:cNvPr id="441" name="Google Shape;441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Sizing</a:t>
            </a:r>
            <a:endParaRPr/>
          </a:p>
        </p:txBody>
      </p:sp>
      <p:sp>
        <p:nvSpPr>
          <p:cNvPr id="447" name="Google Shape;447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https://getbootstrap.com/docs/5.0/utilities/sizing/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設定寬或高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w-*, h-* 寬度與高度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mw-100, mh-100: max-width: 100%, max-height: 100%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與 viewport 相關: vw-100, vh-100, min-vh-100, min-vw-100</a:t>
            </a:r>
            <a:endParaRPr/>
          </a:p>
        </p:txBody>
      </p:sp>
      <p:sp>
        <p:nvSpPr>
          <p:cNvPr id="448" name="Google Shape;448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調整版型</a:t>
            </a:r>
            <a:endParaRPr/>
          </a:p>
        </p:txBody>
      </p:sp>
      <p:sp>
        <p:nvSpPr>
          <p:cNvPr id="454" name="Google Shape;454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06250"/>
            <a:ext cx="57340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Spacing</a:t>
            </a:r>
            <a:endParaRPr/>
          </a:p>
        </p:txBody>
      </p:sp>
      <p:sp>
        <p:nvSpPr>
          <p:cNvPr id="461" name="Google Shape;461;p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https://getbootstrap.com/docs/5.0/utilities/spacing/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 代表 margin, p 代表 padding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用 t, b, s, e 代表上下左右，x 跟 y 代表左右及上下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數字 0~5 代表間距大小，margin 還可以使用 auto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可以搭配 break points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完整 class: m(p)x-{break poings}-*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用 mt-n1 可以設定負的 margin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如果用了 d-grid 可以使用 gap-* 設定間距</a:t>
            </a:r>
            <a:endParaRPr/>
          </a:p>
        </p:txBody>
      </p:sp>
      <p:sp>
        <p:nvSpPr>
          <p:cNvPr id="462" name="Google Shape;462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排版練習</a:t>
            </a:r>
            <a:endParaRPr/>
          </a:p>
        </p:txBody>
      </p:sp>
      <p:sp>
        <p:nvSpPr>
          <p:cNvPr id="468" name="Google Shape;468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9" name="Google Shape;4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301" y="391825"/>
            <a:ext cx="4471250" cy="43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</a:t>
            </a:r>
            <a:endParaRPr/>
          </a:p>
        </p:txBody>
      </p:sp>
      <p:sp>
        <p:nvSpPr>
          <p:cNvPr id="475" name="Google Shape;475;p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https://getbootstrap.com/docs/5.0/utilities/text/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text-start(center, end) 設定對齊方向，也可以設定 break points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text-nowrap 設定文字不換行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text-break 設定文字斷行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text-lowercase, text-uppercase, text-capitalize 設定切換大小寫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fs-1~6 設定文字大小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fw-* 設定文字粗細，可設定的值有 bold, bolder, normal, light, lighter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fst-* 設定是否斜體，可設定的值有 italic, normal</a:t>
            </a:r>
            <a:endParaRPr/>
          </a:p>
        </p:txBody>
      </p:sp>
      <p:sp>
        <p:nvSpPr>
          <p:cNvPr id="476" name="Google Shape;476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</a:t>
            </a:r>
            <a:endParaRPr/>
          </a:p>
        </p:txBody>
      </p:sp>
      <p:sp>
        <p:nvSpPr>
          <p:cNvPr id="482" name="Google Shape;482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lh-* </a:t>
            </a:r>
            <a:r>
              <a:rPr lang="zh-TW"/>
              <a:t>設定 line-height，可以設定的值有 1, sm, base, lg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font-monospace 設定等寬字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text-reset 繼承親層的顏色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text-decoration-underline, text-decoration-line-through, text-decoration-none 文字修飾樣式</a:t>
            </a:r>
            <a:endParaRPr/>
          </a:p>
        </p:txBody>
      </p:sp>
      <p:sp>
        <p:nvSpPr>
          <p:cNvPr id="483" name="Google Shape;483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Vertical alignment</a:t>
            </a:r>
            <a:endParaRPr/>
          </a:p>
        </p:txBody>
      </p:sp>
      <p:sp>
        <p:nvSpPr>
          <p:cNvPr id="489" name="Google Shape;489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https://getbootstrap.com/docs/5.0/utilities/vertical-align/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設定文字垂直方向的對齊</a:t>
            </a:r>
            <a:endParaRPr/>
          </a:p>
        </p:txBody>
      </p:sp>
      <p:sp>
        <p:nvSpPr>
          <p:cNvPr id="490" name="Google Shape;490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Visibility</a:t>
            </a:r>
            <a:endParaRPr/>
          </a:p>
        </p:txBody>
      </p:sp>
      <p:sp>
        <p:nvSpPr>
          <p:cNvPr id="496" name="Google Shape;496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https://getbootstrap.com/docs/5.0/utilities/visibility/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設定是否顯示</a:t>
            </a:r>
            <a:endParaRPr/>
          </a:p>
        </p:txBody>
      </p:sp>
      <p:sp>
        <p:nvSpPr>
          <p:cNvPr id="497" name="Google Shape;497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加入響應式影片</a:t>
            </a:r>
            <a:endParaRPr/>
          </a:p>
        </p:txBody>
      </p:sp>
      <p:sp>
        <p:nvSpPr>
          <p:cNvPr id="503" name="Google Shape;503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04" name="Google Shape;50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508" y="46938"/>
            <a:ext cx="3892297" cy="504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VS code plugin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Bootstrap 5 &amp; Font Awesome Snippets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https://marketplace.visualstudio.com/items?itemName=HansUXdev.bootstrap5-snippets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安裝後只要打 !b5-$ 並按 tab 就可以產出 template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其他可以參考文件利用快速鍵產出 UI</a:t>
            </a:r>
            <a:endParaRPr/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Forms</a:t>
            </a:r>
            <a:endParaRPr/>
          </a:p>
        </p:txBody>
      </p:sp>
      <p:sp>
        <p:nvSpPr>
          <p:cNvPr id="510" name="Google Shape;510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form controls</a:t>
            </a:r>
            <a:endParaRPr/>
          </a:p>
        </p:txBody>
      </p:sp>
      <p:sp>
        <p:nvSpPr>
          <p:cNvPr id="516" name="Google Shape;516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517" name="Google Shape;517;p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https://getbootstrap.com/docs/5.0/forms/form-control/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表單的樣式控制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form-control</a:t>
            </a:r>
            <a:endParaRPr/>
          </a:p>
        </p:txBody>
      </p:sp>
      <p:sp>
        <p:nvSpPr>
          <p:cNvPr id="523" name="Google Shape;523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24" name="Google Shape;52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81000"/>
            <a:ext cx="7518923" cy="25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form-control</a:t>
            </a:r>
            <a:endParaRPr/>
          </a:p>
        </p:txBody>
      </p:sp>
      <p:sp>
        <p:nvSpPr>
          <p:cNvPr id="530" name="Google Shape;530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1" name="Google Shape;531;p75"/>
          <p:cNvSpPr txBox="1"/>
          <p:nvPr/>
        </p:nvSpPr>
        <p:spPr>
          <a:xfrm>
            <a:off x="729450" y="1853850"/>
            <a:ext cx="5558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class="mb-3"&gt;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&lt;label for="exampleFormControlInput1" class="form-label"&gt;Email address&lt;/label&gt;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&lt;input type="email" class="form-control" id="exampleFormControlInput1" placeholder="name@example.com"&gt;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class="mb-3"&gt;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&lt;label for="exampleFormControlTextarea1" class="form-label"&gt;Example textarea&lt;/label&gt;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&lt;textarea class="form-control" id="exampleFormControlTextarea1" rows="3"&gt;&lt;/textarea&gt;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form-control</a:t>
            </a:r>
            <a:endParaRPr/>
          </a:p>
        </p:txBody>
      </p:sp>
      <p:sp>
        <p:nvSpPr>
          <p:cNvPr id="537" name="Google Shape;537;p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利用 .form-control-lg 和 .form-control-sm 調整大小</a:t>
            </a:r>
            <a:endParaRPr/>
          </a:p>
        </p:txBody>
      </p:sp>
      <p:sp>
        <p:nvSpPr>
          <p:cNvPr id="538" name="Google Shape;538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9" name="Google Shape;539;p76"/>
          <p:cNvSpPr txBox="1"/>
          <p:nvPr/>
        </p:nvSpPr>
        <p:spPr>
          <a:xfrm>
            <a:off x="781650" y="2432825"/>
            <a:ext cx="768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&lt;input class="form-control form-control-lg" type="text" 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readonly plain text</a:t>
            </a:r>
            <a:endParaRPr/>
          </a:p>
        </p:txBody>
      </p:sp>
      <p:sp>
        <p:nvSpPr>
          <p:cNvPr id="545" name="Google Shape;545;p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唯讀的輸入欄位</a:t>
            </a:r>
            <a:endParaRPr/>
          </a:p>
        </p:txBody>
      </p:sp>
      <p:sp>
        <p:nvSpPr>
          <p:cNvPr id="546" name="Google Shape;546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7" name="Google Shape;547;p77"/>
          <p:cNvSpPr txBox="1"/>
          <p:nvPr/>
        </p:nvSpPr>
        <p:spPr>
          <a:xfrm>
            <a:off x="729450" y="2460775"/>
            <a:ext cx="768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&lt;input type="text" readonly class="form-control-plaintext" id="staticEmail" 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Select</a:t>
            </a:r>
            <a:endParaRPr/>
          </a:p>
        </p:txBody>
      </p:sp>
      <p:sp>
        <p:nvSpPr>
          <p:cNvPr id="553" name="Google Shape;553;p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https://getbootstrap.com/docs/5.0/forms/select/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下拉式選單樣式</a:t>
            </a:r>
            <a:endParaRPr/>
          </a:p>
        </p:txBody>
      </p:sp>
      <p:sp>
        <p:nvSpPr>
          <p:cNvPr id="554" name="Google Shape;554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Select</a:t>
            </a:r>
            <a:endParaRPr/>
          </a:p>
        </p:txBody>
      </p:sp>
      <p:sp>
        <p:nvSpPr>
          <p:cNvPr id="560" name="Google Shape;560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1" name="Google Shape;561;p79"/>
          <p:cNvSpPr txBox="1"/>
          <p:nvPr/>
        </p:nvSpPr>
        <p:spPr>
          <a:xfrm>
            <a:off x="729450" y="1901075"/>
            <a:ext cx="555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&lt;select class="form-select" aria-label="Default select example"&gt;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&lt;option selected&gt;Open this select menu&lt;/option&gt;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&lt;option value="1"&gt;One&lt;/option&gt;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&lt;option value="2"&gt;Two&lt;/option&gt;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&lt;option value="3"&gt;Three&lt;/option&gt;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&lt;/select&gt;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Checks and radios</a:t>
            </a:r>
            <a:endParaRPr/>
          </a:p>
        </p:txBody>
      </p:sp>
      <p:sp>
        <p:nvSpPr>
          <p:cNvPr id="567" name="Google Shape;567;p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https://getbootstrap.com/docs/5.0/forms/checks-radios/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sp>
        <p:nvSpPr>
          <p:cNvPr id="568" name="Google Shape;568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9" name="Google Shape;569;p80"/>
          <p:cNvSpPr txBox="1"/>
          <p:nvPr/>
        </p:nvSpPr>
        <p:spPr>
          <a:xfrm>
            <a:off x="1283450" y="2431375"/>
            <a:ext cx="675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class="form-check"&gt;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&lt;input class="form-check-input" type="checkbox" value="" id="flexCheckDefault"&gt;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&lt;label class="form-check-label" for="flexCheckDefault"&gt;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Default checkbox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&lt;/label&gt;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radio</a:t>
            </a:r>
            <a:endParaRPr/>
          </a:p>
        </p:txBody>
      </p:sp>
      <p:sp>
        <p:nvSpPr>
          <p:cNvPr id="575" name="Google Shape;575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6" name="Google Shape;576;p81"/>
          <p:cNvSpPr txBox="1"/>
          <p:nvPr/>
        </p:nvSpPr>
        <p:spPr>
          <a:xfrm>
            <a:off x="729450" y="1901075"/>
            <a:ext cx="555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class="form-check"&gt;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&lt;input class="form-check-input" type="radio" name="flexRadioDefault" id="flexRadioDefault1"&gt;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&lt;label class="form-check-label" for="flexRadioDefault1"&gt;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  Default radio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&lt;/label&gt;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Normalize.css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幫我們初始化瀏覽器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http://necolas.github.io/normalize.css/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Bootstrap 是以 normalize.css 為基礎，所以使用 bootstrap 就不用再使用 reset.css 或 normalize.css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Switches</a:t>
            </a:r>
            <a:endParaRPr/>
          </a:p>
        </p:txBody>
      </p:sp>
      <p:sp>
        <p:nvSpPr>
          <p:cNvPr id="582" name="Google Shape;582;p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83" name="Google Shape;5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53425"/>
            <a:ext cx="3352550" cy="11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2"/>
          <p:cNvSpPr txBox="1"/>
          <p:nvPr/>
        </p:nvSpPr>
        <p:spPr>
          <a:xfrm>
            <a:off x="4188150" y="1901075"/>
            <a:ext cx="4680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&lt;div class="form-check form-switch"&gt;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&lt;input class="form-check-input" type="checkbox" id="flexSwitchCheckDefault"&gt;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  &lt;label class="form-check-label" for="flexSwitchCheckDefault"&gt;Default switch checkbox input&lt;/label&gt;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&lt;/div&gt;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range</a:t>
            </a:r>
            <a:endParaRPr/>
          </a:p>
        </p:txBody>
      </p:sp>
      <p:sp>
        <p:nvSpPr>
          <p:cNvPr id="590" name="Google Shape;590;p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https://getbootstrap.com/docs/5.0/forms/range/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範圍</a:t>
            </a:r>
            <a:endParaRPr/>
          </a:p>
        </p:txBody>
      </p:sp>
      <p:sp>
        <p:nvSpPr>
          <p:cNvPr id="591" name="Google Shape;591;p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input group</a:t>
            </a:r>
            <a:endParaRPr/>
          </a:p>
        </p:txBody>
      </p:sp>
      <p:sp>
        <p:nvSpPr>
          <p:cNvPr id="597" name="Google Shape;597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https://getbootstrap.com/docs/5.0/forms/input-group/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更複雜的輸入欄位</a:t>
            </a:r>
            <a:endParaRPr/>
          </a:p>
        </p:txBody>
      </p:sp>
      <p:sp>
        <p:nvSpPr>
          <p:cNvPr id="598" name="Google Shape;598;p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floating labels</a:t>
            </a:r>
            <a:endParaRPr/>
          </a:p>
        </p:txBody>
      </p:sp>
      <p:sp>
        <p:nvSpPr>
          <p:cNvPr id="604" name="Google Shape;604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https://getbootstrap.com/docs/5.0/forms/floating-labels/</a:t>
            </a:r>
            <a:endParaRPr/>
          </a:p>
        </p:txBody>
      </p:sp>
      <p:sp>
        <p:nvSpPr>
          <p:cNvPr id="605" name="Google Shape;605;p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layout</a:t>
            </a:r>
            <a:endParaRPr/>
          </a:p>
        </p:txBody>
      </p:sp>
      <p:sp>
        <p:nvSpPr>
          <p:cNvPr id="611" name="Google Shape;611;p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https://getbootstrap.com/docs/5.0/forms/layout/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搭配 grid system 做複雜的輸入欄位排版</a:t>
            </a:r>
            <a:endParaRPr/>
          </a:p>
        </p:txBody>
      </p:sp>
      <p:sp>
        <p:nvSpPr>
          <p:cNvPr id="612" name="Google Shape;612;p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Validation</a:t>
            </a:r>
            <a:endParaRPr/>
          </a:p>
        </p:txBody>
      </p:sp>
      <p:sp>
        <p:nvSpPr>
          <p:cNvPr id="618" name="Google Shape;618;p8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https://getbootstrap.com/docs/5.0/forms/validation/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設定表單驗證的樣式</a:t>
            </a:r>
            <a:endParaRPr/>
          </a:p>
        </p:txBody>
      </p:sp>
      <p:sp>
        <p:nvSpPr>
          <p:cNvPr id="619" name="Google Shape;619;p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練習排版</a:t>
            </a:r>
            <a:endParaRPr/>
          </a:p>
        </p:txBody>
      </p:sp>
      <p:sp>
        <p:nvSpPr>
          <p:cNvPr id="625" name="Google Shape;625;p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https://getbootstrap.com/docs/5.0/examples/checkout/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27" name="Google Shape;62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25" y="2431825"/>
            <a:ext cx="3836875" cy="23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Components</a:t>
            </a:r>
            <a:endParaRPr/>
          </a:p>
        </p:txBody>
      </p:sp>
      <p:sp>
        <p:nvSpPr>
          <p:cNvPr id="633" name="Google Shape;633;p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Components</a:t>
            </a:r>
            <a:endParaRPr/>
          </a:p>
        </p:txBody>
      </p:sp>
      <p:sp>
        <p:nvSpPr>
          <p:cNvPr id="639" name="Google Shape;639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一些常用的網頁元素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只要把版面安排好，就可以將元素一一放到頁面上</a:t>
            </a:r>
            <a:endParaRPr/>
          </a:p>
        </p:txBody>
      </p:sp>
      <p:sp>
        <p:nvSpPr>
          <p:cNvPr id="640" name="Google Shape;640;p9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Accordion</a:t>
            </a:r>
            <a:endParaRPr/>
          </a:p>
        </p:txBody>
      </p:sp>
      <p:sp>
        <p:nvSpPr>
          <p:cNvPr id="646" name="Google Shape;646;p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https://getbootstrap.com/docs/5.0/components/accordion/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手風琴效果</a:t>
            </a:r>
            <a:endParaRPr/>
          </a:p>
        </p:txBody>
      </p:sp>
      <p:sp>
        <p:nvSpPr>
          <p:cNvPr id="647" name="Google Shape;647;p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Layout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779600" y="212012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https://getbootstrap.com/docs/5.0/layout/breakpoints/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Alerts</a:t>
            </a:r>
            <a:endParaRPr/>
          </a:p>
        </p:txBody>
      </p:sp>
      <p:sp>
        <p:nvSpPr>
          <p:cNvPr id="653" name="Google Shape;653;p9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https://getbootstrap.com/docs/5.0/components/alerts/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提示視窗</a:t>
            </a:r>
            <a:endParaRPr/>
          </a:p>
        </p:txBody>
      </p:sp>
      <p:sp>
        <p:nvSpPr>
          <p:cNvPr id="654" name="Google Shape;654;p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Badges</a:t>
            </a:r>
            <a:endParaRPr/>
          </a:p>
        </p:txBody>
      </p:sp>
      <p:sp>
        <p:nvSpPr>
          <p:cNvPr id="660" name="Google Shape;660;p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https://getbootstrap.com/docs/5.0/components/badge/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Breadcrumbs</a:t>
            </a:r>
            <a:endParaRPr/>
          </a:p>
        </p:txBody>
      </p:sp>
      <p:sp>
        <p:nvSpPr>
          <p:cNvPr id="667" name="Google Shape;667;p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https://getbootstrap.com/docs/5.0/components/breadcrumb/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麵包屑/導覽列</a:t>
            </a:r>
            <a:endParaRPr/>
          </a:p>
        </p:txBody>
      </p:sp>
      <p:sp>
        <p:nvSpPr>
          <p:cNvPr id="668" name="Google Shape;668;p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Buttons</a:t>
            </a:r>
            <a:endParaRPr/>
          </a:p>
        </p:txBody>
      </p:sp>
      <p:sp>
        <p:nvSpPr>
          <p:cNvPr id="674" name="Google Shape;674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https://getbootstrap.com/docs/5.0/components/buttons/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類似 table 使用設計好的 class 就能產出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使用 plugin: b4-button 可以自動產出 UI</a:t>
            </a:r>
            <a:endParaRPr/>
          </a:p>
        </p:txBody>
      </p:sp>
      <p:sp>
        <p:nvSpPr>
          <p:cNvPr id="675" name="Google Shape;675;p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76" name="Google Shape;67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00" y="3390900"/>
            <a:ext cx="7282375" cy="6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Button Group</a:t>
            </a:r>
            <a:endParaRPr/>
          </a:p>
        </p:txBody>
      </p:sp>
      <p:sp>
        <p:nvSpPr>
          <p:cNvPr id="682" name="Google Shape;682;p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https://getbootstrap.com/docs/5.0/components/button-group/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按鈕群組</a:t>
            </a:r>
            <a:endParaRPr/>
          </a:p>
        </p:txBody>
      </p:sp>
      <p:sp>
        <p:nvSpPr>
          <p:cNvPr id="683" name="Google Shape;683;p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Card</a:t>
            </a:r>
            <a:endParaRPr/>
          </a:p>
        </p:txBody>
      </p:sp>
      <p:sp>
        <p:nvSpPr>
          <p:cNvPr id="689" name="Google Shape;689;p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https://getbootstrap.com/docs/5.0/components/card/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卡片</a:t>
            </a:r>
            <a:endParaRPr/>
          </a:p>
        </p:txBody>
      </p:sp>
      <p:sp>
        <p:nvSpPr>
          <p:cNvPr id="690" name="Google Shape;690;p9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Carousel</a:t>
            </a:r>
            <a:endParaRPr/>
          </a:p>
        </p:txBody>
      </p:sp>
      <p:sp>
        <p:nvSpPr>
          <p:cNvPr id="696" name="Google Shape;696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https://getbootstrap.com/docs/5.0/components/carousel/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sp>
        <p:nvSpPr>
          <p:cNvPr id="697" name="Google Shape;697;p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Close Button</a:t>
            </a:r>
            <a:endParaRPr/>
          </a:p>
        </p:txBody>
      </p:sp>
      <p:sp>
        <p:nvSpPr>
          <p:cNvPr id="703" name="Google Shape;703;p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https://getbootstrap.com/docs/5.0/components/close-button/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sp>
        <p:nvSpPr>
          <p:cNvPr id="704" name="Google Shape;704;p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Collapse</a:t>
            </a:r>
            <a:endParaRPr/>
          </a:p>
        </p:txBody>
      </p:sp>
      <p:sp>
        <p:nvSpPr>
          <p:cNvPr id="710" name="Google Shape;710;p1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https://getbootstrap.com/docs/5.0/components/collapse/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展開收合效果</a:t>
            </a:r>
            <a:endParaRPr/>
          </a:p>
        </p:txBody>
      </p:sp>
      <p:sp>
        <p:nvSpPr>
          <p:cNvPr id="711" name="Google Shape;711;p10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Dropdowns</a:t>
            </a:r>
            <a:endParaRPr/>
          </a:p>
        </p:txBody>
      </p:sp>
      <p:sp>
        <p:nvSpPr>
          <p:cNvPr id="717" name="Google Shape;717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https://getbootstrap.com/docs/5.0/components/dropdowns/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下拉式選單</a:t>
            </a:r>
            <a:endParaRPr/>
          </a:p>
        </p:txBody>
      </p:sp>
      <p:sp>
        <p:nvSpPr>
          <p:cNvPr id="718" name="Google Shape;718;p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breakpoint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https://getbootstrap.com/docs/5.0/layout/breakpoints/</a:t>
            </a:r>
            <a:endParaRPr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438351"/>
            <a:ext cx="6867681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List Group</a:t>
            </a:r>
            <a:endParaRPr/>
          </a:p>
        </p:txBody>
      </p:sp>
      <p:sp>
        <p:nvSpPr>
          <p:cNvPr id="724" name="Google Shape;724;p1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https://getbootstrap.com/docs/5.0/components/list-group/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列表</a:t>
            </a:r>
            <a:endParaRPr/>
          </a:p>
        </p:txBody>
      </p:sp>
      <p:sp>
        <p:nvSpPr>
          <p:cNvPr id="725" name="Google Shape;725;p10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Modal</a:t>
            </a:r>
            <a:endParaRPr/>
          </a:p>
        </p:txBody>
      </p:sp>
      <p:sp>
        <p:nvSpPr>
          <p:cNvPr id="731" name="Google Shape;731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https://getbootstrap.com/docs/5.0/components/modal/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彈出視窗</a:t>
            </a:r>
            <a:endParaRPr/>
          </a:p>
        </p:txBody>
      </p:sp>
      <p:sp>
        <p:nvSpPr>
          <p:cNvPr id="732" name="Google Shape;732;p10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Navs and tabs</a:t>
            </a:r>
            <a:endParaRPr/>
          </a:p>
        </p:txBody>
      </p:sp>
      <p:sp>
        <p:nvSpPr>
          <p:cNvPr id="738" name="Google Shape;738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https://getbootstrap.com/docs/5.0/components/navs-tabs/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頁籤</a:t>
            </a:r>
            <a:endParaRPr/>
          </a:p>
        </p:txBody>
      </p:sp>
      <p:sp>
        <p:nvSpPr>
          <p:cNvPr id="739" name="Google Shape;739;p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Navbar</a:t>
            </a:r>
            <a:endParaRPr/>
          </a:p>
        </p:txBody>
      </p:sp>
      <p:sp>
        <p:nvSpPr>
          <p:cNvPr id="745" name="Google Shape;745;p10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https://getbootstrap.com/docs/5.0/components/navbar/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主選單</a:t>
            </a:r>
            <a:endParaRPr/>
          </a:p>
        </p:txBody>
      </p:sp>
      <p:sp>
        <p:nvSpPr>
          <p:cNvPr id="746" name="Google Shape;746;p10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Pagination</a:t>
            </a:r>
            <a:endParaRPr/>
          </a:p>
        </p:txBody>
      </p:sp>
      <p:sp>
        <p:nvSpPr>
          <p:cNvPr id="752" name="Google Shape;752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https://getbootstrap.com/docs/5.0/components/pagination/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分頁按鈕</a:t>
            </a:r>
            <a:endParaRPr/>
          </a:p>
        </p:txBody>
      </p:sp>
      <p:sp>
        <p:nvSpPr>
          <p:cNvPr id="753" name="Google Shape;753;p10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Popovers</a:t>
            </a:r>
            <a:endParaRPr/>
          </a:p>
        </p:txBody>
      </p:sp>
      <p:sp>
        <p:nvSpPr>
          <p:cNvPr id="759" name="Google Shape;759;p1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https://getbootstrap.com/docs/5.0/components/popovers/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sp>
        <p:nvSpPr>
          <p:cNvPr id="760" name="Google Shape;760;p10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Progress</a:t>
            </a:r>
            <a:endParaRPr/>
          </a:p>
        </p:txBody>
      </p:sp>
      <p:sp>
        <p:nvSpPr>
          <p:cNvPr id="766" name="Google Shape;766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https://getbootstrap.com/docs/5.0/components/progress/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進度條</a:t>
            </a:r>
            <a:endParaRPr/>
          </a:p>
        </p:txBody>
      </p:sp>
      <p:sp>
        <p:nvSpPr>
          <p:cNvPr id="767" name="Google Shape;767;p10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Scrollspy</a:t>
            </a:r>
            <a:endParaRPr/>
          </a:p>
        </p:txBody>
      </p:sp>
      <p:sp>
        <p:nvSpPr>
          <p:cNvPr id="773" name="Google Shape;773;p10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https://getbootstrap.com/docs/5.0/components/scrollspy/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偵測捲動位置</a:t>
            </a:r>
            <a:endParaRPr/>
          </a:p>
        </p:txBody>
      </p:sp>
      <p:sp>
        <p:nvSpPr>
          <p:cNvPr id="774" name="Google Shape;774;p10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Spinners</a:t>
            </a:r>
            <a:endParaRPr/>
          </a:p>
        </p:txBody>
      </p:sp>
      <p:sp>
        <p:nvSpPr>
          <p:cNvPr id="780" name="Google Shape;780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https://getbootstrap.com/docs/5.0/components/spinners/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sp>
        <p:nvSpPr>
          <p:cNvPr id="781" name="Google Shape;781;p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Toasts</a:t>
            </a:r>
            <a:endParaRPr/>
          </a:p>
        </p:txBody>
      </p:sp>
      <p:sp>
        <p:nvSpPr>
          <p:cNvPr id="787" name="Google Shape;787;p1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https://getbootstrap.com/docs/5.0/components/toasts/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sp>
        <p:nvSpPr>
          <p:cNvPr id="788" name="Google Shape;788;p1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